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Proxima Nova" panose="020B060402020202020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29"/>
    <a:srgbClr val="CB6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0" d="100"/>
          <a:sy n="160" d="100"/>
        </p:scale>
        <p:origin x="20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ca40007f9_1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ca40007f9_1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time to figure out which time of </a:t>
            </a:r>
            <a:r>
              <a:rPr lang="en-US" dirty="0" err="1"/>
              <a:t>pca</a:t>
            </a:r>
            <a:r>
              <a:rPr lang="en-US" dirty="0"/>
              <a:t> matrix </a:t>
            </a:r>
          </a:p>
          <a:p>
            <a:r>
              <a:rPr lang="en-US" dirty="0"/>
              <a:t>Figured it  out – </a:t>
            </a:r>
          </a:p>
          <a:p>
            <a:r>
              <a:rPr lang="en-US" dirty="0"/>
              <a:t>Chaotic sometimes – matrix shapes hard to imagine – we were proud in </a:t>
            </a:r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eend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9624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number of PCs result in different decoding performances</a:t>
            </a:r>
          </a:p>
          <a:p>
            <a:r>
              <a:rPr lang="en-US" dirty="0"/>
              <a:t>Using other brain areas activity data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different </a:t>
            </a:r>
            <a:r>
              <a:rPr lang="de-DE" dirty="0" err="1"/>
              <a:t>decoding</a:t>
            </a:r>
            <a:r>
              <a:rPr lang="de-DE" dirty="0"/>
              <a:t> </a:t>
            </a:r>
            <a:r>
              <a:rPr lang="de-DE" dirty="0" err="1"/>
              <a:t>performances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94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650" y="4221433"/>
            <a:ext cx="2857501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2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650" y="4221433"/>
            <a:ext cx="2857501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uromatch Academ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How we built this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/>
            </a:lvl1pPr>
            <a:lvl2pPr lvl="1">
              <a:buNone/>
              <a:defRPr sz="1200"/>
            </a:lvl2pPr>
            <a:lvl3pPr lvl="2">
              <a:buNone/>
              <a:defRPr sz="1200"/>
            </a:lvl3pPr>
            <a:lvl4pPr lvl="3">
              <a:buNone/>
              <a:defRPr sz="1200"/>
            </a:lvl4pPr>
            <a:lvl5pPr lvl="4">
              <a:buNone/>
              <a:defRPr sz="1200"/>
            </a:lvl5pPr>
            <a:lvl6pPr lvl="5">
              <a:buNone/>
              <a:defRPr sz="1200"/>
            </a:lvl6pPr>
            <a:lvl7pPr lvl="6">
              <a:buNone/>
              <a:defRPr sz="1200"/>
            </a:lvl7pPr>
            <a:lvl8pPr lvl="7">
              <a:buNone/>
              <a:defRPr sz="1200"/>
            </a:lvl8pPr>
            <a:lvl9pPr lvl="8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Professional Development Session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6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D9D9D9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650" y="4221433"/>
            <a:ext cx="2857501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How we built this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Professional Development Session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Speaker name ⦁ Topic of day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0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Week 2 ⦁ Day 1 ⦁ Tutorial 3</a:t>
            </a: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498420" y="2457576"/>
            <a:ext cx="4993996" cy="387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200" dirty="0" err="1"/>
              <a:t>How</a:t>
            </a:r>
            <a:r>
              <a:rPr lang="de-DE" sz="4200" dirty="0"/>
              <a:t> </a:t>
            </a:r>
            <a:r>
              <a:rPr lang="de-DE" sz="4200" dirty="0" err="1"/>
              <a:t>to</a:t>
            </a:r>
            <a:r>
              <a:rPr lang="de-DE" sz="4200" dirty="0"/>
              <a:t> </a:t>
            </a:r>
            <a:r>
              <a:rPr lang="de-DE" sz="4200" dirty="0" err="1"/>
              <a:t>predict</a:t>
            </a:r>
            <a:r>
              <a:rPr lang="de-DE" sz="4200" dirty="0"/>
              <a:t> </a:t>
            </a:r>
            <a:r>
              <a:rPr lang="de-DE" sz="4200" dirty="0" err="1"/>
              <a:t>reaction</a:t>
            </a:r>
            <a:r>
              <a:rPr lang="de-DE" sz="4200" dirty="0"/>
              <a:t> time?</a:t>
            </a:r>
            <a:endParaRPr sz="4200" dirty="0"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62274" y="3071021"/>
            <a:ext cx="3944242" cy="971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/>
              <a:t>Muthu</a:t>
            </a:r>
            <a:r>
              <a:rPr lang="de-DE" sz="1500" dirty="0"/>
              <a:t> </a:t>
            </a:r>
            <a:r>
              <a:rPr lang="de-DE" sz="1500" dirty="0" err="1"/>
              <a:t>Jeyanthi</a:t>
            </a:r>
            <a:r>
              <a:rPr lang="de-DE" sz="1500" dirty="0"/>
              <a:t>, </a:t>
            </a:r>
            <a:r>
              <a:rPr lang="de-DE" sz="1500" dirty="0" err="1"/>
              <a:t>Bence</a:t>
            </a:r>
            <a:r>
              <a:rPr lang="de-DE" sz="1500" dirty="0"/>
              <a:t> </a:t>
            </a:r>
            <a:r>
              <a:rPr lang="de-DE" sz="1500" dirty="0" err="1"/>
              <a:t>Fogel</a:t>
            </a:r>
            <a:r>
              <a:rPr lang="de-DE" sz="1500" dirty="0"/>
              <a:t>, </a:t>
            </a:r>
            <a:r>
              <a:rPr lang="de-DE" sz="1500" dirty="0" err="1"/>
              <a:t>Yufang</a:t>
            </a:r>
            <a:r>
              <a:rPr lang="de-DE" sz="1500" dirty="0"/>
              <a:t> Wang, Sri </a:t>
            </a:r>
            <a:r>
              <a:rPr lang="de-DE" sz="1500" dirty="0" err="1"/>
              <a:t>Bhatta</a:t>
            </a:r>
            <a:r>
              <a:rPr lang="de-DE" sz="1500" dirty="0"/>
              <a:t>, Adrianna Nozownik</a:t>
            </a:r>
            <a:endParaRPr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C8FA1-16E8-4C6A-A04C-9BAF0064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416" y="0"/>
            <a:ext cx="3651584" cy="51460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A25012-23A8-4483-96A3-BD2ED1047DBB}"/>
              </a:ext>
            </a:extLst>
          </p:cNvPr>
          <p:cNvSpPr txBox="1"/>
          <p:nvPr/>
        </p:nvSpPr>
        <p:spPr>
          <a:xfrm>
            <a:off x="5805606" y="141312"/>
            <a:ext cx="1824804" cy="461665"/>
          </a:xfrm>
          <a:prstGeom prst="rect">
            <a:avLst/>
          </a:prstGeom>
          <a:solidFill>
            <a:srgbClr val="CB6CE6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 panose="020B0604020202020204" charset="0"/>
              </a:rPr>
              <a:t>Defensive</a:t>
            </a:r>
            <a:endParaRPr lang="de-D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2065-4B68-4147-8D65-0DD282A9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71" y="3299661"/>
            <a:ext cx="6528023" cy="613364"/>
          </a:xfrm>
        </p:spPr>
        <p:txBody>
          <a:bodyPr/>
          <a:lstStyle/>
          <a:p>
            <a:r>
              <a:rPr lang="en-US" sz="2500" dirty="0"/>
              <a:t>Why does the world need our model?</a:t>
            </a:r>
            <a:endParaRPr lang="de-DE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0DF98-EF15-4632-8CCE-92E5E9D26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78" y="328298"/>
            <a:ext cx="4331869" cy="22434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C02007-861D-4D4B-9A0B-E7DF0DD4D9F8}"/>
              </a:ext>
            </a:extLst>
          </p:cNvPr>
          <p:cNvSpPr txBox="1">
            <a:spLocks/>
          </p:cNvSpPr>
          <p:nvPr/>
        </p:nvSpPr>
        <p:spPr>
          <a:xfrm>
            <a:off x="5304033" y="1215909"/>
            <a:ext cx="3287014" cy="92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2500" dirty="0"/>
              <a:t>Reaction time prediction could save lives!</a:t>
            </a:r>
            <a:endParaRPr lang="de-DE" sz="2500" dirty="0"/>
          </a:p>
        </p:txBody>
      </p:sp>
    </p:spTree>
    <p:extLst>
      <p:ext uri="{BB962C8B-B14F-4D97-AF65-F5344CB8AC3E}">
        <p14:creationId xmlns:p14="http://schemas.microsoft.com/office/powerpoint/2010/main" val="128906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BAFBE5-EA96-411B-A92C-7997F4C50FD4}"/>
              </a:ext>
            </a:extLst>
          </p:cNvPr>
          <p:cNvSpPr/>
          <p:nvPr/>
        </p:nvSpPr>
        <p:spPr>
          <a:xfrm>
            <a:off x="0" y="2661933"/>
            <a:ext cx="9144000" cy="778800"/>
          </a:xfrm>
          <a:prstGeom prst="rect">
            <a:avLst/>
          </a:prstGeom>
          <a:solidFill>
            <a:srgbClr val="202729"/>
          </a:solidFill>
          <a:ln>
            <a:solidFill>
              <a:srgbClr val="2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DECDD-15EF-484F-82E3-7841E449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49" y="1130422"/>
            <a:ext cx="1022478" cy="2030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78439-88BA-4988-997D-B28C9E9C4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1" y="1130421"/>
            <a:ext cx="1008876" cy="20308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46AFC-1BB7-44E9-BC08-217FC3D709F9}"/>
              </a:ext>
            </a:extLst>
          </p:cNvPr>
          <p:cNvSpPr/>
          <p:nvPr/>
        </p:nvSpPr>
        <p:spPr>
          <a:xfrm>
            <a:off x="535405" y="4120816"/>
            <a:ext cx="3167313" cy="778800"/>
          </a:xfrm>
          <a:prstGeom prst="rect">
            <a:avLst/>
          </a:prstGeom>
          <a:solidFill>
            <a:srgbClr val="202729"/>
          </a:solidFill>
          <a:ln>
            <a:solidFill>
              <a:srgbClr val="2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99A15-E2E4-488A-8DE0-33F6B3509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82" y="4032893"/>
            <a:ext cx="8123100" cy="778800"/>
          </a:xfrm>
        </p:spPr>
        <p:txBody>
          <a:bodyPr/>
          <a:lstStyle/>
          <a:p>
            <a:r>
              <a:rPr lang="en-US" dirty="0"/>
              <a:t>What is our model based on?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95E0A-F2E6-4B80-9CF9-ADDD5F0A668C}"/>
              </a:ext>
            </a:extLst>
          </p:cNvPr>
          <p:cNvSpPr txBox="1"/>
          <p:nvPr/>
        </p:nvSpPr>
        <p:spPr>
          <a:xfrm>
            <a:off x="0" y="135019"/>
            <a:ext cx="327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roxima Nova" panose="020B0604020202020204" charset="0"/>
              </a:rPr>
              <a:t>Go Cue </a:t>
            </a:r>
            <a:r>
              <a:rPr lang="en-US" sz="2000" dirty="0">
                <a:solidFill>
                  <a:schemeClr val="bg1"/>
                </a:solidFill>
                <a:latin typeface="Proxima Nova" panose="020B0604020202020204" charset="0"/>
                <a:sym typeface="Wingdings" panose="05000000000000000000" pitchFamily="2" charset="2"/>
              </a:rPr>
              <a:t> Reaction time </a:t>
            </a:r>
            <a:endParaRPr lang="de-DE" sz="2000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C7BA18-3DA0-4A1A-92F8-875D1CAA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475" y="1686454"/>
            <a:ext cx="4019233" cy="1942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911AB1-A676-4C52-AF31-08FBE8D7D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438" y="1228757"/>
            <a:ext cx="494198" cy="286634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336B51-F04A-4B43-A381-86279D085764}"/>
              </a:ext>
            </a:extLst>
          </p:cNvPr>
          <p:cNvCxnSpPr>
            <a:cxnSpLocks/>
          </p:cNvCxnSpPr>
          <p:nvPr/>
        </p:nvCxnSpPr>
        <p:spPr>
          <a:xfrm>
            <a:off x="7171803" y="2487543"/>
            <a:ext cx="50144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8C3855-EEDF-4527-A18E-3FA15404B67D}"/>
              </a:ext>
            </a:extLst>
          </p:cNvPr>
          <p:cNvSpPr txBox="1"/>
          <p:nvPr/>
        </p:nvSpPr>
        <p:spPr>
          <a:xfrm>
            <a:off x="3747091" y="428980"/>
            <a:ext cx="53025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Data extraction:</a:t>
            </a: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Use neuronal activity to predict reaction time</a:t>
            </a:r>
          </a:p>
          <a:p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r>
              <a:rPr lang="en-US" dirty="0"/>
              <a:t>		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07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E68F5E-859E-442A-88DC-8AAFFC049FE5}"/>
              </a:ext>
            </a:extLst>
          </p:cNvPr>
          <p:cNvSpPr/>
          <p:nvPr/>
        </p:nvSpPr>
        <p:spPr>
          <a:xfrm>
            <a:off x="0" y="2661933"/>
            <a:ext cx="9144000" cy="778800"/>
          </a:xfrm>
          <a:prstGeom prst="rect">
            <a:avLst/>
          </a:prstGeom>
          <a:solidFill>
            <a:srgbClr val="202729"/>
          </a:solidFill>
          <a:ln>
            <a:solidFill>
              <a:srgbClr val="2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ABC7C-1EFA-4D5C-A2B8-900872A6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50" y="3510214"/>
            <a:ext cx="8123100" cy="778800"/>
          </a:xfrm>
        </p:spPr>
        <p:txBody>
          <a:bodyPr/>
          <a:lstStyle/>
          <a:p>
            <a:r>
              <a:rPr lang="en-US" dirty="0"/>
              <a:t>Correlation of reaction time variable and vis </a:t>
            </a:r>
            <a:r>
              <a:rPr lang="en-US" dirty="0" err="1"/>
              <a:t>ctx</a:t>
            </a:r>
            <a:r>
              <a:rPr lang="en-US" dirty="0"/>
              <a:t> activity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37664-A803-4753-87FA-845F4137C7E9}"/>
              </a:ext>
            </a:extLst>
          </p:cNvPr>
          <p:cNvSpPr txBox="1"/>
          <p:nvPr/>
        </p:nvSpPr>
        <p:spPr>
          <a:xfrm>
            <a:off x="592554" y="210552"/>
            <a:ext cx="2307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Proxima Nova" panose="020B0604020202020204" charset="0"/>
              </a:rPr>
              <a:t>PCA struggles</a:t>
            </a:r>
            <a:endParaRPr lang="de-DE" sz="2500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54403-593F-40AA-B1D0-92CFBEB0C1AC}"/>
              </a:ext>
            </a:extLst>
          </p:cNvPr>
          <p:cNvSpPr/>
          <p:nvPr/>
        </p:nvSpPr>
        <p:spPr>
          <a:xfrm>
            <a:off x="535405" y="4120816"/>
            <a:ext cx="3167313" cy="778800"/>
          </a:xfrm>
          <a:prstGeom prst="rect">
            <a:avLst/>
          </a:prstGeom>
          <a:solidFill>
            <a:srgbClr val="202729"/>
          </a:solidFill>
          <a:ln>
            <a:solidFill>
              <a:srgbClr val="2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FA279-7279-4112-9A02-3B8B9633F679}"/>
              </a:ext>
            </a:extLst>
          </p:cNvPr>
          <p:cNvSpPr txBox="1"/>
          <p:nvPr/>
        </p:nvSpPr>
        <p:spPr>
          <a:xfrm>
            <a:off x="592554" y="1744868"/>
            <a:ext cx="780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3F3542-BA57-4821-8C0F-9B65BCEA9870}"/>
              </a:ext>
            </a:extLst>
          </p:cNvPr>
          <p:cNvGrpSpPr/>
          <p:nvPr/>
        </p:nvGrpSpPr>
        <p:grpSpPr>
          <a:xfrm>
            <a:off x="4718822" y="347927"/>
            <a:ext cx="3625485" cy="2482059"/>
            <a:chOff x="4771916" y="320816"/>
            <a:chExt cx="3625485" cy="248205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16F4A5-FA86-49A5-A96D-657BF7B564B6}"/>
                </a:ext>
              </a:extLst>
            </p:cNvPr>
            <p:cNvSpPr/>
            <p:nvPr/>
          </p:nvSpPr>
          <p:spPr>
            <a:xfrm>
              <a:off x="4771916" y="320816"/>
              <a:ext cx="3625485" cy="23611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D378F4-D464-4B39-A5F5-D57ED129D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1916" y="421968"/>
              <a:ext cx="3605374" cy="238090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D372D60-ECC9-4840-8A9B-EBF34DE7F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36" y="895007"/>
            <a:ext cx="3074763" cy="174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3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A2A294-7993-4A52-B461-F28720E32664}"/>
              </a:ext>
            </a:extLst>
          </p:cNvPr>
          <p:cNvSpPr/>
          <p:nvPr/>
        </p:nvSpPr>
        <p:spPr>
          <a:xfrm>
            <a:off x="0" y="2661933"/>
            <a:ext cx="9144000" cy="778800"/>
          </a:xfrm>
          <a:prstGeom prst="rect">
            <a:avLst/>
          </a:prstGeom>
          <a:solidFill>
            <a:srgbClr val="202729"/>
          </a:solidFill>
          <a:ln>
            <a:solidFill>
              <a:srgbClr val="2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D58C1D-47E2-4D98-B0B4-2A27129F2E6F}"/>
              </a:ext>
            </a:extLst>
          </p:cNvPr>
          <p:cNvSpPr/>
          <p:nvPr/>
        </p:nvSpPr>
        <p:spPr>
          <a:xfrm>
            <a:off x="535405" y="4120816"/>
            <a:ext cx="3167313" cy="778800"/>
          </a:xfrm>
          <a:prstGeom prst="rect">
            <a:avLst/>
          </a:prstGeom>
          <a:solidFill>
            <a:srgbClr val="202729"/>
          </a:solidFill>
          <a:ln>
            <a:solidFill>
              <a:srgbClr val="2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2CEAFC-FE63-4BD9-BAAF-7E66C1ED4961}"/>
              </a:ext>
            </a:extLst>
          </p:cNvPr>
          <p:cNvGrpSpPr/>
          <p:nvPr/>
        </p:nvGrpSpPr>
        <p:grpSpPr>
          <a:xfrm>
            <a:off x="583902" y="1032289"/>
            <a:ext cx="2568234" cy="1696004"/>
            <a:chOff x="569287" y="1133280"/>
            <a:chExt cx="2568234" cy="16960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EB2FD1-5110-4A1F-90F1-3C5AE5E8D40A}"/>
                </a:ext>
              </a:extLst>
            </p:cNvPr>
            <p:cNvSpPr/>
            <p:nvPr/>
          </p:nvSpPr>
          <p:spPr>
            <a:xfrm>
              <a:off x="586608" y="1175488"/>
              <a:ext cx="2533592" cy="16115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AD242F1-7F8B-4CDB-B315-34C5787CE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287" y="1133280"/>
              <a:ext cx="2568234" cy="169600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85E49B-C6FA-4012-8387-494BB8CB991E}"/>
              </a:ext>
            </a:extLst>
          </p:cNvPr>
          <p:cNvGrpSpPr/>
          <p:nvPr/>
        </p:nvGrpSpPr>
        <p:grpSpPr>
          <a:xfrm>
            <a:off x="618918" y="2914437"/>
            <a:ext cx="2501282" cy="1611589"/>
            <a:chOff x="618918" y="2914437"/>
            <a:chExt cx="2501282" cy="16115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3D53E-F977-4F0D-BB53-3488ABF1D05F}"/>
                </a:ext>
              </a:extLst>
            </p:cNvPr>
            <p:cNvSpPr/>
            <p:nvPr/>
          </p:nvSpPr>
          <p:spPr>
            <a:xfrm>
              <a:off x="618918" y="2925242"/>
              <a:ext cx="2501282" cy="1591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CF72AD-34AA-43A0-BE45-BBCB4C28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918" y="2914437"/>
              <a:ext cx="2440406" cy="16115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01539E-555B-46F6-9A20-8EA1F087BBE6}"/>
              </a:ext>
            </a:extLst>
          </p:cNvPr>
          <p:cNvGrpSpPr/>
          <p:nvPr/>
        </p:nvGrpSpPr>
        <p:grpSpPr>
          <a:xfrm>
            <a:off x="4827883" y="1415913"/>
            <a:ext cx="3322690" cy="2113525"/>
            <a:chOff x="4827883" y="1415913"/>
            <a:chExt cx="3322690" cy="21135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880A0A-0BC1-4D29-BD5A-E3ED23A1C42B}"/>
                </a:ext>
              </a:extLst>
            </p:cNvPr>
            <p:cNvSpPr/>
            <p:nvPr/>
          </p:nvSpPr>
          <p:spPr>
            <a:xfrm>
              <a:off x="4827883" y="1415913"/>
              <a:ext cx="3322690" cy="2113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D03A64-E0FE-4C64-983A-F8C770A8C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3707" y="1433695"/>
              <a:ext cx="3173554" cy="209574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993323E-C3E4-45E9-B614-EBF32A87BECF}"/>
              </a:ext>
            </a:extLst>
          </p:cNvPr>
          <p:cNvSpPr txBox="1"/>
          <p:nvPr/>
        </p:nvSpPr>
        <p:spPr>
          <a:xfrm>
            <a:off x="1102102" y="676997"/>
            <a:ext cx="1841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Prim. Visual Cortex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FA6277-333A-4C63-95A2-D6F7500596FF}"/>
              </a:ext>
            </a:extLst>
          </p:cNvPr>
          <p:cNvSpPr txBox="1"/>
          <p:nvPr/>
        </p:nvSpPr>
        <p:spPr>
          <a:xfrm>
            <a:off x="5859841" y="833034"/>
            <a:ext cx="1841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Olfactory bulb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ADEB5B-92AE-470C-A1A1-879129855D38}"/>
              </a:ext>
            </a:extLst>
          </p:cNvPr>
          <p:cNvSpPr txBox="1"/>
          <p:nvPr/>
        </p:nvSpPr>
        <p:spPr>
          <a:xfrm>
            <a:off x="343281" y="103352"/>
            <a:ext cx="8597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roxima Nova" panose="020B0604020202020204" charset="0"/>
              </a:rPr>
              <a:t>Differences in decoding performances based on PC number and brain area</a:t>
            </a:r>
            <a:endParaRPr lang="de-DE" sz="2000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32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E6AC-F8BB-478B-A656-95582911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95" y="3116178"/>
            <a:ext cx="8123100" cy="778800"/>
          </a:xfrm>
        </p:spPr>
        <p:txBody>
          <a:bodyPr/>
          <a:lstStyle/>
          <a:p>
            <a:r>
              <a:rPr lang="en-US" dirty="0"/>
              <a:t>Conclusions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EF049-E402-48B2-AD8C-9B156E642CA4}"/>
              </a:ext>
            </a:extLst>
          </p:cNvPr>
          <p:cNvSpPr/>
          <p:nvPr/>
        </p:nvSpPr>
        <p:spPr>
          <a:xfrm>
            <a:off x="535405" y="4120816"/>
            <a:ext cx="3167313" cy="778800"/>
          </a:xfrm>
          <a:prstGeom prst="rect">
            <a:avLst/>
          </a:prstGeom>
          <a:solidFill>
            <a:srgbClr val="202729"/>
          </a:solidFill>
          <a:ln>
            <a:solidFill>
              <a:srgbClr val="20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422624-14BF-44F9-A78E-09CB0904463C}"/>
              </a:ext>
            </a:extLst>
          </p:cNvPr>
          <p:cNvSpPr txBox="1">
            <a:spLocks/>
          </p:cNvSpPr>
          <p:nvPr/>
        </p:nvSpPr>
        <p:spPr>
          <a:xfrm>
            <a:off x="280316" y="859122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500" dirty="0"/>
              <a:t>Using only few PCs, we had good decoding performance</a:t>
            </a:r>
          </a:p>
          <a:p>
            <a:endParaRPr lang="en-US" sz="1500" dirty="0"/>
          </a:p>
          <a:p>
            <a:r>
              <a:rPr lang="en-US" sz="1500" dirty="0"/>
              <a:t>Reaction time is encoded by many brain areas</a:t>
            </a:r>
          </a:p>
          <a:p>
            <a:endParaRPr lang="en-US" sz="1500" dirty="0"/>
          </a:p>
          <a:p>
            <a:r>
              <a:rPr lang="en-US" sz="1500" dirty="0"/>
              <a:t>Best decoding performance in </a:t>
            </a:r>
            <a:r>
              <a:rPr lang="en-US" sz="1500" dirty="0" err="1"/>
              <a:t>VISp</a:t>
            </a:r>
            <a:endParaRPr lang="de-DE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51C9D-4731-4A6A-AB5E-1599EDC2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480" y="510070"/>
            <a:ext cx="1985936" cy="102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772B93-F9E5-49A6-B67A-3648EDA458BB}"/>
              </a:ext>
            </a:extLst>
          </p:cNvPr>
          <p:cNvSpPr txBox="1"/>
          <p:nvPr/>
        </p:nvSpPr>
        <p:spPr>
          <a:xfrm>
            <a:off x="645805" y="1986974"/>
            <a:ext cx="70582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Future of the idea: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Explore brain regions responsible for reaction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expand model with other brain regions to decode more precisely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Proxima Nova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 </a:t>
            </a:r>
            <a:endParaRPr lang="de-DE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059517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On-screen Show (16:9)</PresentationFormat>
  <Paragraphs>33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Proxima Nova</vt:lpstr>
      <vt:lpstr>Arial</vt:lpstr>
      <vt:lpstr>Wingdings</vt:lpstr>
      <vt:lpstr>Spearmint</vt:lpstr>
      <vt:lpstr>How to predict reaction time?</vt:lpstr>
      <vt:lpstr>Why does the world need our model?</vt:lpstr>
      <vt:lpstr>What is our model based on?</vt:lpstr>
      <vt:lpstr>Correlation of reaction time variable and vis ctx activity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Adrianna Nozownik</dc:creator>
  <cp:lastModifiedBy>Adrianna Nozownik</cp:lastModifiedBy>
  <cp:revision>12</cp:revision>
  <dcterms:modified xsi:type="dcterms:W3CDTF">2021-07-22T16:48:08Z</dcterms:modified>
</cp:coreProperties>
</file>